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0" r:id="rId3"/>
    <p:sldId id="261" r:id="rId4"/>
    <p:sldId id="270" r:id="rId5"/>
  </p:sldIdLst>
  <p:sldSz cx="9144000" cy="6858000" type="screen4x3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3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openxmlformats.org/officeDocument/2006/relationships/tags" Target="../tags/tag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95561" y="2645045"/>
            <a:ext cx="8175282" cy="2762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2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概述</a:t>
            </a:r>
            <a:endParaRPr lang="zh-CN" altLang="en-US" sz="12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76" name="矩形 4"/>
          <p:cNvSpPr>
            <a:spLocks noChangeArrowheads="1"/>
          </p:cNvSpPr>
          <p:nvPr/>
        </p:nvSpPr>
        <p:spPr bwMode="auto">
          <a:xfrm>
            <a:off x="4139952" y="2160088"/>
            <a:ext cx="224282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【 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型号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: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FWK2335</a:t>
            </a: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】</a:t>
            </a:r>
            <a:endParaRPr lang="zh-CN" altLang="en-US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4" name="Group 5"/>
          <p:cNvGraphicFramePr>
            <a:graphicFrameLocks noGrp="1"/>
          </p:cNvGraphicFramePr>
          <p:nvPr/>
        </p:nvGraphicFramePr>
        <p:xfrm>
          <a:off x="392400" y="2986398"/>
          <a:ext cx="8178443" cy="3250914"/>
        </p:xfrm>
        <a:graphic>
          <a:graphicData uri="http://schemas.openxmlformats.org/drawingml/2006/table">
            <a:tbl>
              <a:tblPr/>
              <a:tblGrid>
                <a:gridCol w="4194087"/>
                <a:gridCol w="3984356"/>
              </a:tblGrid>
              <a:tr h="32509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dirty="0" smtClean="0">
                          <a:solidFill>
                            <a:srgbClr val="FF0000"/>
                          </a:solidFill>
                          <a:sym typeface="+mn-ea"/>
                        </a:rPr>
                        <a:t>产品特点</a:t>
                      </a:r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sym typeface="+mn-ea"/>
                        </a:rPr>
                        <a:t>:</a:t>
                      </a:r>
                      <a:endParaRPr lang="en-US" altLang="zh-CN" sz="10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000" dirty="0" smtClean="0">
                          <a:sym typeface="+mn-ea"/>
                        </a:rPr>
                        <a:t>1.</a:t>
                      </a:r>
                      <a:r>
                        <a:rPr lang="zh-CN" altLang="en-US" sz="1000" dirty="0" smtClean="0">
                          <a:sym typeface="+mn-ea"/>
                        </a:rPr>
                        <a:t>根据 </a:t>
                      </a:r>
                      <a:r>
                        <a:rPr lang="en-US" altLang="zh-CN" sz="1000" dirty="0" smtClean="0">
                          <a:sym typeface="+mn-ea"/>
                        </a:rPr>
                        <a:t>LED </a:t>
                      </a:r>
                      <a:r>
                        <a:rPr lang="zh-CN" altLang="en-US" sz="1000" dirty="0" smtClean="0">
                          <a:sym typeface="+mn-ea"/>
                        </a:rPr>
                        <a:t>的散热特性，利用机械设计原理和热学原理，对 </a:t>
                      </a:r>
                      <a:r>
                        <a:rPr lang="en-US" altLang="zh-CN" sz="1000" dirty="0" smtClean="0">
                          <a:sym typeface="+mn-ea"/>
                        </a:rPr>
                        <a:t>LED </a:t>
                      </a:r>
                      <a:r>
                        <a:rPr lang="zh-CN" altLang="en-US" sz="1000" dirty="0" smtClean="0">
                          <a:sym typeface="+mn-ea"/>
                        </a:rPr>
                        <a:t>投光灯进行精准结构设计，结合采用高导热系数高纯度铝合金材料和特殊的加工工艺，使传导散热、对流散热和辐射散热的效果得到了成倍的提高，使悟空方系列灯具成为体积小、重量轻、光效好、节能环保低碳的创新产品。</a:t>
                      </a:r>
                      <a:endParaRPr lang="en-US" altLang="zh-CN" sz="1000" dirty="0" smtClean="0">
                        <a:sym typeface="+mn-ea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000" dirty="0" smtClean="0">
                          <a:sym typeface="+mn-ea"/>
                        </a:rPr>
                        <a:t>2. </a:t>
                      </a:r>
                      <a:r>
                        <a:rPr lang="zh-CN" altLang="en-US" sz="1000" dirty="0" smtClean="0">
                          <a:sym typeface="+mn-ea"/>
                        </a:rPr>
                        <a:t> </a:t>
                      </a:r>
                      <a:r>
                        <a:rPr lang="en-US" altLang="zh-CN" sz="1000" smtClean="0">
                          <a:sym typeface="+mn-ea"/>
                        </a:rPr>
                        <a:t>12 </a:t>
                      </a:r>
                      <a:r>
                        <a:rPr lang="en-US" altLang="zh-CN" sz="1000" dirty="0" smtClean="0">
                          <a:sym typeface="+mn-ea"/>
                        </a:rPr>
                        <a:t>°</a:t>
                      </a:r>
                      <a:r>
                        <a:rPr lang="zh-CN" altLang="en-US" sz="1000" dirty="0" smtClean="0">
                          <a:sym typeface="+mn-ea"/>
                        </a:rPr>
                        <a:t>遮光角一体化防眩光设计。</a:t>
                      </a:r>
                      <a:endParaRPr lang="en-US" altLang="zh-CN" sz="10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控制方式：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采用标准</a:t>
                      </a:r>
                      <a:r>
                        <a:rPr lang="en-US" altLang="zh-CN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DMX512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1990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）协议控制。</a:t>
                      </a:r>
                      <a:endParaRPr lang="zh-CN" altLang="en-US" sz="10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应用场所：</a:t>
                      </a:r>
                      <a:r>
                        <a:rPr lang="zh-CN" altLang="en-US" sz="1000" dirty="0" smtClean="0">
                          <a:sym typeface="+mn-ea"/>
                        </a:rPr>
                        <a:t>广场、户外景观、绿化景观照明。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 descr="FWK2335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7495" y="128270"/>
            <a:ext cx="1810385" cy="23241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11560" y="1124744"/>
          <a:ext cx="8001000" cy="5304327"/>
        </p:xfrm>
        <a:graphic>
          <a:graphicData uri="http://schemas.openxmlformats.org/drawingml/2006/table">
            <a:tbl>
              <a:tblPr/>
              <a:tblGrid>
                <a:gridCol w="3143250"/>
                <a:gridCol w="4857750"/>
              </a:tblGrid>
              <a:tr h="14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产品型号</a:t>
                      </a:r>
                      <a:endParaRPr kumimoji="0" lang="zh-CN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FWK2335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光源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寿命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万小时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数量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cs typeface="+mn-cs"/>
                        </a:rPr>
                        <a:t>3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cs typeface="+mn-cs"/>
                        </a:rPr>
                        <a:t>颗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颜色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四合一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RGBW(W:3000K/4000K/5000K)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光束角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(FWHM)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12°/15°/20°/30°/40°/55°/30*15°/50*30°</a:t>
                      </a:r>
                      <a:endParaRPr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外壳</a:t>
                      </a: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材质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000" dirty="0" smtClean="0">
                          <a:sym typeface="+mn-ea"/>
                        </a:rPr>
                        <a:t>压铸铝</a:t>
                      </a:r>
                      <a:r>
                        <a:rPr lang="en-US" altLang="zh-CN" sz="1000" dirty="0" smtClean="0">
                          <a:sym typeface="+mn-ea"/>
                        </a:rPr>
                        <a:t>/</a:t>
                      </a:r>
                      <a:r>
                        <a:rPr lang="zh-CN" altLang="en-US" sz="1000" dirty="0" smtClean="0">
                          <a:sym typeface="+mn-ea"/>
                        </a:rPr>
                        <a:t>铝合金</a:t>
                      </a:r>
                      <a:r>
                        <a:rPr lang="en-US" altLang="zh-CN" sz="1000" dirty="0" smtClean="0">
                          <a:sym typeface="+mn-ea"/>
                        </a:rPr>
                        <a:t>,</a:t>
                      </a:r>
                      <a:r>
                        <a:rPr lang="zh-CN" altLang="en-US" sz="1000" dirty="0" smtClean="0">
                          <a:sym typeface="+mn-ea"/>
                        </a:rPr>
                        <a:t>砂纹深灰色</a:t>
                      </a:r>
                      <a:r>
                        <a:rPr lang="zh-CN" altLang="en-US" sz="1000" dirty="0">
                          <a:sym typeface="+mn-ea"/>
                        </a:rPr>
                        <a:t>静电喷塑表面处理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玻璃材质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latin typeface="+mn-ea"/>
                          <a:ea typeface="+mn-ea"/>
                        </a:rPr>
                        <a:t>5mm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钢化超</a:t>
                      </a: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白玻璃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驱动方式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1000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mA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恒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流驱动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输入电源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～ 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240VAC±10%,50/60Hz;DC 24V</a:t>
                      </a:r>
                      <a:endParaRPr lang="en-US" altLang="zh-CN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系统功率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40W</a:t>
                      </a:r>
                      <a:endParaRPr lang="en-US" altLang="zh-CN" sz="100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防护等级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IP66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中心光强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17900 </a:t>
                      </a: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cd</a:t>
                      </a: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12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°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电缆线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000" dirty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sym typeface="+mn-ea"/>
                        </a:rPr>
                        <a:t>2</a:t>
                      </a:r>
                      <a:r>
                        <a:rPr lang="zh-CN" altLang="en-US" sz="1000" dirty="0" smtClean="0">
                          <a:sym typeface="+mn-ea"/>
                        </a:rPr>
                        <a:t>*</a:t>
                      </a:r>
                      <a:r>
                        <a:rPr lang="en-US" altLang="zh-CN" sz="1000" dirty="0" smtClean="0">
                          <a:sym typeface="+mn-ea"/>
                        </a:rPr>
                        <a:t>1.0mm</a:t>
                      </a:r>
                      <a:r>
                        <a:rPr lang="en-US" altLang="zh-CN" sz="1000" baseline="30000" dirty="0" smtClean="0">
                          <a:sym typeface="+mn-ea"/>
                        </a:rPr>
                        <a:t>2</a:t>
                      </a:r>
                      <a:r>
                        <a:rPr lang="en-US" altLang="zh-CN" sz="1000" dirty="0" smtClean="0">
                          <a:sym typeface="+mn-ea"/>
                        </a:rPr>
                        <a:t> </a:t>
                      </a:r>
                      <a:r>
                        <a:rPr lang="zh-CN" altLang="en-US" sz="1000" dirty="0" smtClean="0">
                          <a:sym typeface="+mn-ea"/>
                        </a:rPr>
                        <a:t>橡胶线</a:t>
                      </a:r>
                      <a:r>
                        <a:rPr lang="en-US" altLang="zh-CN" sz="1000" dirty="0" smtClean="0">
                          <a:ea typeface="方正黑体简体" panose="02010601030101010101" pitchFamily="2" charset="-122"/>
                          <a:sym typeface="+mn-ea"/>
                        </a:rPr>
                        <a:t>(</a:t>
                      </a:r>
                      <a:r>
                        <a:rPr lang="zh-CN" altLang="en-US" sz="10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sym typeface="+mn-ea"/>
                        </a:rPr>
                        <a:t>低压</a:t>
                      </a:r>
                      <a:r>
                        <a:rPr lang="en-US" altLang="zh-CN" sz="10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sym typeface="+mn-ea"/>
                        </a:rPr>
                        <a:t>)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信号线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超五类</a:t>
                      </a:r>
                      <a:r>
                        <a:rPr lang="en-US" altLang="zh-CN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SFTP</a:t>
                      </a:r>
                      <a:r>
                        <a:rPr lang="zh-CN" altLang="en-US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双屏蔽</a:t>
                      </a:r>
                      <a:r>
                        <a:rPr lang="en-US" altLang="zh-CN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4</a:t>
                      </a:r>
                      <a:r>
                        <a:rPr lang="zh-CN" altLang="en-US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对双绞线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控制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DMX512(1990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电气安全等级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 smtClean="0">
                          <a:sym typeface="+mn-ea"/>
                        </a:rPr>
                        <a:t>I</a:t>
                      </a:r>
                      <a:r>
                        <a:rPr lang="zh-CN" altLang="en-US" sz="1000" dirty="0" smtClean="0">
                          <a:sym typeface="+mn-ea"/>
                        </a:rPr>
                        <a:t>类</a:t>
                      </a:r>
                      <a:r>
                        <a:rPr lang="en-US" altLang="zh-CN" sz="1000" dirty="0" smtClean="0">
                          <a:sym typeface="+mn-ea"/>
                        </a:rPr>
                        <a:t>;III </a:t>
                      </a:r>
                      <a:r>
                        <a:rPr lang="zh-CN" altLang="en-US" sz="1000" dirty="0" smtClean="0">
                          <a:sym typeface="+mn-ea"/>
                        </a:rPr>
                        <a:t>类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环境温度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-20℃~+55 ℃(Ta+10℃)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功率因数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(PF)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≧0.9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冷启动电流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(Max)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50A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净重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1.8KG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8912" y="773953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技术参数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8912" y="773953"/>
            <a:ext cx="800100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灯具尺寸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40221"/>
          <a:stretch>
            <a:fillRect/>
          </a:stretch>
        </p:blipFill>
        <p:spPr>
          <a:xfrm>
            <a:off x="899592" y="5062264"/>
            <a:ext cx="1783715" cy="8553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141" y="5039819"/>
            <a:ext cx="854075" cy="794385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65258" y="4725079"/>
            <a:ext cx="800100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防</a:t>
            </a: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眩附件可选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899592" y="5795054"/>
            <a:ext cx="690880" cy="245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外遮光罩</a:t>
            </a:r>
            <a:endParaRPr lang="zh-CN" altLang="en-US" sz="10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1661989" y="5802848"/>
            <a:ext cx="817880" cy="245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蜂窝防眩网</a:t>
            </a:r>
            <a:endParaRPr lang="zh-CN" altLang="en-US" sz="10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2683307" y="5832863"/>
            <a:ext cx="817880" cy="245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深筒防眩罩</a:t>
            </a:r>
            <a:endParaRPr lang="zh-CN" altLang="en-US" sz="10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75105" y="1217930"/>
            <a:ext cx="5914390" cy="288798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fbde6791-3693-4a0c-86b4-8e70bff92e3e}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NzllN2FhMzY1ZDEyOTQyYTFjYWI5YTBiNDA0YjQwYTQifQ=="/>
  <p:tag name="KSO_WPP_MARK_KEY" val="902e1d9f-7f01-4ee7-9978-4e116cbd26f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602</Words>
  <Application>WPS 演示</Application>
  <PresentationFormat>全屏显示(4:3)</PresentationFormat>
  <Paragraphs>107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黑体</vt:lpstr>
      <vt:lpstr>Calibri</vt:lpstr>
      <vt:lpstr>方正黑体简体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张巍</dc:creator>
  <cp:lastModifiedBy>丹丹</cp:lastModifiedBy>
  <cp:revision>97</cp:revision>
  <dcterms:created xsi:type="dcterms:W3CDTF">2015-05-19T08:03:00Z</dcterms:created>
  <dcterms:modified xsi:type="dcterms:W3CDTF">2023-10-07T05:53:45Z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921DF6A92CD64E90B8CA5537FAF29CBB</vt:lpwstr>
  </property>
  <property fmtid="{D5CDD505-2E9C-101B-9397-08002B2CF9AE}" pid="3" name="KSOProductBuildVer">
    <vt:lpwstr>2052-12.1.0.15404</vt:lpwstr>
  </property>
  <property fmtid="{D5CDD505-2E9C-101B-9397-08002B2CF9AE}" pid="4" name="commondata">
    <vt:lpwstr>eyJoZGlkIjoiNzllN2FhMzY1ZDEyOTQyYTFjYWI5YTBiNDA0YjQwYTQifQ==</vt:lpwstr>
  </property>
</Properties>
</file>